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  <p:sldMasterId id="2147486817" r:id="rId70"/>
    <p:sldMasterId id="2147486832" r:id="rId71"/>
  </p:sldMasterIdLst>
  <p:notesMasterIdLst>
    <p:notesMasterId r:id="rId95"/>
  </p:notesMasterIdLst>
  <p:handoutMasterIdLst>
    <p:handoutMasterId r:id="rId96"/>
  </p:handoutMasterIdLst>
  <p:sldIdLst>
    <p:sldId id="641" r:id="rId72"/>
    <p:sldId id="636" r:id="rId73"/>
    <p:sldId id="658" r:id="rId74"/>
    <p:sldId id="671" r:id="rId75"/>
    <p:sldId id="657" r:id="rId76"/>
    <p:sldId id="650" r:id="rId77"/>
    <p:sldId id="678" r:id="rId78"/>
    <p:sldId id="679" r:id="rId79"/>
    <p:sldId id="680" r:id="rId80"/>
    <p:sldId id="681" r:id="rId81"/>
    <p:sldId id="685" r:id="rId82"/>
    <p:sldId id="649" r:id="rId83"/>
    <p:sldId id="682" r:id="rId84"/>
    <p:sldId id="673" r:id="rId85"/>
    <p:sldId id="648" r:id="rId86"/>
    <p:sldId id="655" r:id="rId87"/>
    <p:sldId id="638" r:id="rId88"/>
    <p:sldId id="652" r:id="rId89"/>
    <p:sldId id="653" r:id="rId90"/>
    <p:sldId id="684" r:id="rId91"/>
    <p:sldId id="683" r:id="rId92"/>
    <p:sldId id="647" r:id="rId93"/>
    <p:sldId id="632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4B8"/>
    <a:srgbClr val="229BB4"/>
    <a:srgbClr val="1867A4"/>
    <a:srgbClr val="2FEACE"/>
    <a:srgbClr val="163497"/>
    <a:srgbClr val="0D228E"/>
    <a:srgbClr val="1E67C3"/>
    <a:srgbClr val="03BEF7"/>
    <a:srgbClr val="407BCD"/>
    <a:srgbClr val="E0F4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1" autoAdjust="0"/>
    <p:restoredTop sz="86392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-1040" y="-10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70" Type="http://schemas.openxmlformats.org/officeDocument/2006/relationships/slideMaster" Target="slideMasters/slideMaster2.xml"/><Relationship Id="rId71" Type="http://schemas.openxmlformats.org/officeDocument/2006/relationships/slideMaster" Target="slideMasters/slideMaster3.xml"/><Relationship Id="rId72" Type="http://schemas.openxmlformats.org/officeDocument/2006/relationships/slide" Target="slides/slide1.xml"/><Relationship Id="rId73" Type="http://schemas.openxmlformats.org/officeDocument/2006/relationships/slide" Target="slides/slide2.xml"/><Relationship Id="rId74" Type="http://schemas.openxmlformats.org/officeDocument/2006/relationships/slide" Target="slides/slide3.xml"/><Relationship Id="rId75" Type="http://schemas.openxmlformats.org/officeDocument/2006/relationships/slide" Target="slides/slide4.xml"/><Relationship Id="rId76" Type="http://schemas.openxmlformats.org/officeDocument/2006/relationships/slide" Target="slides/slide5.xml"/><Relationship Id="rId77" Type="http://schemas.openxmlformats.org/officeDocument/2006/relationships/slide" Target="slides/slide6.xml"/><Relationship Id="rId78" Type="http://schemas.openxmlformats.org/officeDocument/2006/relationships/slide" Target="slides/slide7.xml"/><Relationship Id="rId79" Type="http://schemas.openxmlformats.org/officeDocument/2006/relationships/slide" Target="slides/slide8.xml"/><Relationship Id="rId90" Type="http://schemas.openxmlformats.org/officeDocument/2006/relationships/slide" Target="slides/slide19.xml"/><Relationship Id="rId91" Type="http://schemas.openxmlformats.org/officeDocument/2006/relationships/slide" Target="slides/slide20.xml"/><Relationship Id="rId92" Type="http://schemas.openxmlformats.org/officeDocument/2006/relationships/slide" Target="slides/slide21.xml"/><Relationship Id="rId93" Type="http://schemas.openxmlformats.org/officeDocument/2006/relationships/slide" Target="slides/slide22.xml"/><Relationship Id="rId94" Type="http://schemas.openxmlformats.org/officeDocument/2006/relationships/slide" Target="slides/slide23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00" Type="http://schemas.openxmlformats.org/officeDocument/2006/relationships/theme" Target="theme/theme1.xml"/><Relationship Id="rId80" Type="http://schemas.openxmlformats.org/officeDocument/2006/relationships/slide" Target="slides/slide9.xml"/><Relationship Id="rId81" Type="http://schemas.openxmlformats.org/officeDocument/2006/relationships/slide" Target="slides/slide10.xml"/><Relationship Id="rId82" Type="http://schemas.openxmlformats.org/officeDocument/2006/relationships/slide" Target="slides/slide11.xml"/><Relationship Id="rId83" Type="http://schemas.openxmlformats.org/officeDocument/2006/relationships/slide" Target="slides/slide12.xml"/><Relationship Id="rId84" Type="http://schemas.openxmlformats.org/officeDocument/2006/relationships/slide" Target="slides/slide13.xml"/><Relationship Id="rId85" Type="http://schemas.openxmlformats.org/officeDocument/2006/relationships/slide" Target="slides/slide14.xml"/><Relationship Id="rId86" Type="http://schemas.openxmlformats.org/officeDocument/2006/relationships/slide" Target="slides/slide15.xml"/><Relationship Id="rId87" Type="http://schemas.openxmlformats.org/officeDocument/2006/relationships/slide" Target="slides/slide16.xml"/><Relationship Id="rId88" Type="http://schemas.openxmlformats.org/officeDocument/2006/relationships/slide" Target="slides/slide17.xml"/><Relationship Id="rId8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7/10/17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6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4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7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87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78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7/10/17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30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7/10/17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7/10/17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7/10/17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2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4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9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2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11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7/10/17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7/10/17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2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7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5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348112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7/10/17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5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5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5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3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7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Parallelogram 10"/>
          <p:cNvSpPr/>
          <p:nvPr userDrawn="1"/>
        </p:nvSpPr>
        <p:spPr bwMode="auto">
          <a:xfrm rot="16811740" flipH="1">
            <a:off x="2821443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489997"/>
            <a:ext cx="6073985" cy="1878011"/>
          </a:xfrm>
          <a:prstGeom prst="rect">
            <a:avLst/>
          </a:prstGeom>
        </p:spPr>
      </p:pic>
      <p:sp>
        <p:nvSpPr>
          <p:cNvPr id="15" name="Parallelogram 10"/>
          <p:cNvSpPr/>
          <p:nvPr userDrawn="1"/>
        </p:nvSpPr>
        <p:spPr bwMode="auto">
          <a:xfrm rot="5400000" flipH="1">
            <a:off x="5320620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Parallelogram 10"/>
          <p:cNvSpPr/>
          <p:nvPr userDrawn="1"/>
        </p:nvSpPr>
        <p:spPr bwMode="auto">
          <a:xfrm rot="5400000" flipH="1">
            <a:off x="4922487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Parallelogram 10"/>
          <p:cNvSpPr/>
          <p:nvPr userDrawn="1"/>
        </p:nvSpPr>
        <p:spPr bwMode="auto">
          <a:xfrm rot="16200000">
            <a:off x="4904555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11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10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7/10/17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7/10/17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49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2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7/10/17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2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9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18" r:id="rId1"/>
    <p:sldLayoutId id="2147486819" r:id="rId2"/>
    <p:sldLayoutId id="2147486820" r:id="rId3"/>
    <p:sldLayoutId id="2147486821" r:id="rId4"/>
    <p:sldLayoutId id="2147486822" r:id="rId5"/>
    <p:sldLayoutId id="2147486823" r:id="rId6"/>
    <p:sldLayoutId id="2147486824" r:id="rId7"/>
    <p:sldLayoutId id="2147486825" r:id="rId8"/>
    <p:sldLayoutId id="2147486826" r:id="rId9"/>
    <p:sldLayoutId id="2147486827" r:id="rId10"/>
    <p:sldLayoutId id="2147486828" r:id="rId11"/>
    <p:sldLayoutId id="2147486829" r:id="rId12"/>
    <p:sldLayoutId id="2147486830" r:id="rId13"/>
    <p:sldLayoutId id="2147486831" r:id="rId14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2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1" y="6356352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7" y="6356352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33" r:id="rId1"/>
    <p:sldLayoutId id="2147486834" r:id="rId2"/>
    <p:sldLayoutId id="2147486835" r:id="rId3"/>
    <p:sldLayoutId id="2147486836" r:id="rId4"/>
    <p:sldLayoutId id="2147486837" r:id="rId5"/>
    <p:sldLayoutId id="2147486838" r:id="rId6"/>
    <p:sldLayoutId id="2147486839" r:id="rId7"/>
    <p:sldLayoutId id="2147486840" r:id="rId8"/>
    <p:sldLayoutId id="2147486841" r:id="rId9"/>
    <p:sldLayoutId id="2147486842" r:id="rId10"/>
    <p:sldLayoutId id="2147486843" r:id="rId11"/>
    <p:sldLayoutId id="2147486844" r:id="rId12"/>
    <p:sldLayoutId id="2147486845" r:id="rId13"/>
    <p:sldLayoutId id="2147486846" r:id="rId14"/>
  </p:sldLayoutIdLst>
  <p:transition xmlns:p14="http://schemas.microsoft.com/office/powerpoint/2010/main"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servicesbeta.esri.com/jerome/uc2014/dot-density-asian.html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s://developers.arcgis.com/javascript/latest/sample-code/get-started-visualization/index.html" TargetMode="External"/><Relationship Id="rId5" Type="http://schemas.openxmlformats.org/officeDocument/2006/relationships/hyperlink" Target="https://blogs.esri.com/esri/arcgis/2017/04/13/visualizing-data-in-web-apps-leveraging-the-platform/" TargetMode="External"/><Relationship Id="rId6" Type="http://schemas.openxmlformats.org/officeDocument/2006/relationships/hyperlink" Target="https://blogs.esri.com/esri/arcgis/2017/05/23/creating-a-predominance-visualization-with-arcade/" TargetMode="External"/><Relationship Id="rId7" Type="http://schemas.openxmlformats.org/officeDocument/2006/relationships/hyperlink" Target="https://blogs.esri.com/esri/arcgis/2017/01/10/using-arcade-expressions-in-web-apps/" TargetMode="External"/><Relationship Id="rId8" Type="http://schemas.openxmlformats.org/officeDocument/2006/relationships/hyperlink" Target="https://developers.arcgis.com/javascript/latest/api-reference/esri-renderers-Renderer.html" TargetMode="External"/><Relationship Id="rId9" Type="http://schemas.openxmlformats.org/officeDocument/2006/relationships/hyperlink" Target="https://developers.arcgis.com/javascript/latest/api-reference/esri-symbols-Symbol.html" TargetMode="External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" y="1077"/>
            <a:ext cx="12188171" cy="68558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84596" y="2806649"/>
            <a:ext cx="8525773" cy="914400"/>
          </a:xfrm>
        </p:spPr>
        <p:txBody>
          <a:bodyPr/>
          <a:lstStyle/>
          <a:p>
            <a:pPr lvl="0" algn="l">
              <a:lnSpc>
                <a:spcPts val="5800"/>
              </a:lnSpc>
              <a:spcBef>
                <a:spcPts val="0"/>
              </a:spcBef>
            </a:pPr>
            <a:r>
              <a:rPr lang="en-US" sz="6000" dirty="0"/>
              <a:t>2</a:t>
            </a:r>
            <a:r>
              <a:rPr lang="en-US" sz="6000" dirty="0" smtClean="0"/>
              <a:t>D </a:t>
            </a:r>
            <a:r>
              <a:rPr lang="en-US" sz="6000" dirty="0"/>
              <a:t>Visualization with the ArcGIS API for JavaScript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09152" y="3843674"/>
            <a:ext cx="8534401" cy="914400"/>
          </a:xfrm>
        </p:spPr>
        <p:txBody>
          <a:bodyPr/>
          <a:lstStyle/>
          <a:p>
            <a:pPr algn="l"/>
            <a:r>
              <a:rPr lang="en-US" dirty="0" smtClean="0">
                <a:cs typeface="Avenir LT Std 65 Medium" charset="0"/>
              </a:rPr>
              <a:t>Kristian Ekenes</a:t>
            </a:r>
          </a:p>
          <a:p>
            <a:pPr algn="l"/>
            <a:r>
              <a:rPr lang="en-US" dirty="0" smtClean="0">
                <a:cs typeface="Avenir LT Std 65 Medium" charset="0"/>
              </a:rPr>
              <a:t>Praveen </a:t>
            </a:r>
            <a:r>
              <a:rPr lang="en-US" dirty="0" err="1" smtClean="0">
                <a:cs typeface="Avenir LT Std 65 Medium" charset="0"/>
              </a:rPr>
              <a:t>Ponnusamy</a:t>
            </a:r>
            <a:endParaRPr lang="en-US" dirty="0">
              <a:cs typeface="Avenir LT Std 65 Mediu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5" y="572080"/>
            <a:ext cx="1274495" cy="465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0" y="572078"/>
            <a:ext cx="800992" cy="45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8563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 smtClean="0">
                <a:solidFill>
                  <a:srgbClr val="FFFFFF"/>
                </a:solidFill>
              </a:rPr>
              <a:t>Visual Variables</a:t>
            </a:r>
            <a:endParaRPr lang="en-US" sz="3600" b="0" dirty="0">
              <a:solidFill>
                <a:srgbClr val="FFFFFF"/>
              </a:solidFill>
            </a:endParaRPr>
          </a:p>
        </p:txBody>
      </p:sp>
      <p:pic>
        <p:nvPicPr>
          <p:cNvPr id="2" name="Picture 1" descr="Screen Shot 2017-07-01 at 5.18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7" name="Picture 6" descr="Screen Shot 2017-07-06 at 3.21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9" name="Picture 8" descr="Screen Shot 2016-06-21 at 5.37.4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557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 </a:t>
            </a:r>
            <a:r>
              <a:rPr lang="en-US" sz="3200" dirty="0" smtClean="0"/>
              <a:t>(3.x only)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111423" y="1782851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BlendRenderer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7170620" y="698171"/>
            <a:ext cx="3520683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HeatmapRenderer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010680" y="5964234"/>
            <a:ext cx="3801256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DotDensityRenderer</a:t>
            </a:r>
            <a:endParaRPr lang="en-US" sz="3200" b="0" dirty="0"/>
          </a:p>
        </p:txBody>
      </p:sp>
      <p:pic>
        <p:nvPicPr>
          <p:cNvPr id="10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36" y="4016960"/>
            <a:ext cx="7380064" cy="284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0" y="2335090"/>
            <a:ext cx="4732022" cy="3103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961" y="1232594"/>
            <a:ext cx="3972984" cy="33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055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Symbols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Symbols</a:t>
            </a:r>
            <a:endParaRPr lang="en-US" sz="6000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526358" y="5453414"/>
            <a:ext cx="3463720" cy="527117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 err="1" smtClean="0"/>
              <a:t>SimpleMarkerSymbol</a:t>
            </a:r>
            <a:endParaRPr lang="en-US" sz="2800" b="0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</a:t>
            </a:r>
            <a:r>
              <a:rPr lang="en-US" sz="3200" b="0" dirty="0" smtClean="0">
                <a:solidFill>
                  <a:srgbClr val="FFFF00"/>
                </a:solidFill>
              </a:rPr>
              <a:t>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569786" y="5701615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 smtClean="0"/>
              <a:t>SimpleLineSymbol</a:t>
            </a:r>
            <a:endParaRPr lang="en-US" sz="2800" b="0" dirty="0" smtClean="0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8422856" y="539889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 smtClean="0"/>
              <a:t>SimpleFillSymbol</a:t>
            </a:r>
            <a:endParaRPr lang="en-US" sz="2800" b="0" dirty="0" smtClean="0"/>
          </a:p>
        </p:txBody>
      </p:sp>
      <p:pic>
        <p:nvPicPr>
          <p:cNvPr id="17" name="Picture 16" descr="Screen Shot 2016-06-21 at 1.41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8" name="Picture 17" descr="Screen Shot 2016-06-21 at 1.38.4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 bwMode="auto">
          <a:xfrm rot="5400000">
            <a:off x="1875697" y="4881475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ight Arrow 19"/>
          <p:cNvSpPr/>
          <p:nvPr/>
        </p:nvSpPr>
        <p:spPr bwMode="auto">
          <a:xfrm rot="5400000">
            <a:off x="5726160" y="5049692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Points</a:t>
            </a:r>
            <a:endParaRPr lang="en-US" sz="2400" b="0" dirty="0"/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Lines</a:t>
            </a:r>
            <a:endParaRPr lang="en-US" sz="2400" b="0" dirty="0"/>
          </a:p>
        </p:txBody>
      </p:sp>
      <p:sp>
        <p:nvSpPr>
          <p:cNvPr id="25" name="Content Placeholder 4"/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Polygons</a:t>
            </a:r>
            <a:endParaRPr lang="en-US" sz="2400" b="0" dirty="0"/>
          </a:p>
        </p:txBody>
      </p:sp>
      <p:sp>
        <p:nvSpPr>
          <p:cNvPr id="27" name="Content Placeholder 4"/>
          <p:cNvSpPr txBox="1">
            <a:spLocks/>
          </p:cNvSpPr>
          <p:nvPr/>
        </p:nvSpPr>
        <p:spPr>
          <a:xfrm>
            <a:off x="554748" y="5985830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 smtClean="0"/>
              <a:t>PictureMarkerSymbol</a:t>
            </a:r>
            <a:endParaRPr lang="en-US" sz="2800" b="0" dirty="0"/>
          </a:p>
        </p:txBody>
      </p:sp>
      <p:sp>
        <p:nvSpPr>
          <p:cNvPr id="28" name="Content Placeholder 4"/>
          <p:cNvSpPr txBox="1">
            <a:spLocks/>
          </p:cNvSpPr>
          <p:nvPr/>
        </p:nvSpPr>
        <p:spPr>
          <a:xfrm>
            <a:off x="8422856" y="5965902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 smtClean="0"/>
              <a:t>PictureFillSymbol</a:t>
            </a:r>
            <a:endParaRPr lang="en-US" sz="2800" b="0" dirty="0" smtClean="0"/>
          </a:p>
        </p:txBody>
      </p:sp>
      <p:pic>
        <p:nvPicPr>
          <p:cNvPr id="2" name="Picture 1" descr="Screen Shot 2017-07-06 at 3.28.3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975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Symbols</a:t>
            </a:r>
            <a:endParaRPr lang="en-US" sz="6000" dirty="0"/>
          </a:p>
        </p:txBody>
      </p:sp>
      <p:pic>
        <p:nvPicPr>
          <p:cNvPr id="9" name="Picture 8" descr="Screen Shot 2017-07-06 at 4.11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10" name="Picture 9" descr="Screen Shot 2017-07-06 at 4.11.3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2" name="Picture 1" descr="Screen Shot 2017-07-08 at 2.59.5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5" name="Picture 4" descr="Screen Shot 2017-07-08 at 3.01.4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Examples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497194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Visual variables</a:t>
            </a:r>
            <a:endParaRPr lang="en-US" sz="4000" dirty="0"/>
          </a:p>
        </p:txBody>
      </p:sp>
      <p:pic>
        <p:nvPicPr>
          <p:cNvPr id="8" name="Picture Placeholder 7" descr="Screen Shot 2017-07-07 at 5.12.22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5" b="5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615344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Multivariate visualizations</a:t>
            </a:r>
            <a:endParaRPr lang="en-US" sz="4000" dirty="0"/>
          </a:p>
        </p:txBody>
      </p:sp>
      <p:pic>
        <p:nvPicPr>
          <p:cNvPr id="5" name="Picture Placeholder 4" descr="Screen Shot 2017-07-07 at 4.13.19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3" b="17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209542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556276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Predominance using Arcade</a:t>
            </a:r>
            <a:endParaRPr lang="en-US" sz="4000" dirty="0"/>
          </a:p>
        </p:txBody>
      </p:sp>
      <p:pic>
        <p:nvPicPr>
          <p:cNvPr id="5" name="Picture Placeholder 4" descr="Screen Shot 2017-07-07 at 5.16.03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" b="19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851410"/>
            <a:ext cx="3954365" cy="307777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cs typeface="Avenir LT Std 65 Medium" charset="0"/>
              </a:rPr>
              <a:t>Smart mapping in custom apps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216602"/>
            <a:ext cx="4527741" cy="1549142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Data exploration</a:t>
            </a:r>
            <a:endParaRPr lang="en-US" sz="4000" dirty="0"/>
          </a:p>
        </p:txBody>
      </p:sp>
      <p:pic>
        <p:nvPicPr>
          <p:cNvPr id="7" name="Picture Placeholder 6" descr="Screen Shot 2017-07-08 at 12.16.11 P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2" b="4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02544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8" y="2678353"/>
            <a:ext cx="8221903" cy="338554"/>
          </a:xfrm>
        </p:spPr>
        <p:txBody>
          <a:bodyPr>
            <a:norm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 smtClean="0">
                <a:solidFill>
                  <a:schemeClr val="tx1"/>
                </a:solidFill>
                <a:latin typeface="+mn-lt"/>
                <a:cs typeface="Avenir LT Std 65 Medium" charset="0"/>
              </a:rPr>
              <a:t>Renderers, symbols, </a:t>
            </a:r>
            <a:r>
              <a:rPr lang="en-US" sz="2000" b="0" dirty="0" err="1" smtClean="0">
                <a:solidFill>
                  <a:schemeClr val="tx1"/>
                </a:solidFill>
                <a:latin typeface="+mn-lt"/>
                <a:cs typeface="Avenir LT Std 65 Medium" charset="0"/>
              </a:rPr>
              <a:t>etc</a:t>
            </a:r>
            <a:r>
              <a:rPr lang="mr-IN" sz="2000" b="0" dirty="0" smtClean="0">
                <a:solidFill>
                  <a:schemeClr val="tx1"/>
                </a:solidFill>
                <a:latin typeface="+mn-lt"/>
                <a:cs typeface="Avenir LT Std 65 Medium" charset="0"/>
              </a:rPr>
              <a:t>…</a:t>
            </a: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API Overview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2013632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12191999" cy="68579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7032984" y="3375893"/>
            <a:ext cx="3954365" cy="307777"/>
          </a:xfrm>
        </p:spPr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  <a:cs typeface="Avenir LT Std 65 Medium" charset="0"/>
              </a:rPr>
              <a:t>Coming in a future release</a:t>
            </a:r>
            <a:endParaRPr lang="en-US" sz="2000" dirty="0">
              <a:solidFill>
                <a:schemeClr val="tx1"/>
              </a:solidFill>
              <a:cs typeface="Avenir LT Std 65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044" y="2596192"/>
            <a:ext cx="4527741" cy="779701"/>
          </a:xfrm>
        </p:spPr>
        <p:txBody>
          <a:bodyPr/>
          <a:lstStyle/>
          <a:p>
            <a:pPr lvl="0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5400" b="0" kern="0" dirty="0" smtClean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Clustering</a:t>
            </a:r>
            <a:endParaRPr lang="en-US" sz="4000" dirty="0"/>
          </a:p>
        </p:txBody>
      </p:sp>
      <p:pic>
        <p:nvPicPr>
          <p:cNvPr id="7" name="Picture Placeholder 6" descr="Screen Shot 2017-07-07 at 11.07.59 AM.png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" r="382"/>
          <a:stretch>
            <a:fillRect/>
          </a:stretch>
        </p:blipFill>
        <p:spPr/>
      </p:pic>
      <p:pic>
        <p:nvPicPr>
          <p:cNvPr id="8" name="Picture 7" descr="Screen Shot 2017-07-07 at 11.13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59" y="3866496"/>
            <a:ext cx="2493054" cy="12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3004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Resources</a:t>
            </a:r>
            <a:endParaRPr 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393700" y="1469026"/>
            <a:ext cx="5403367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 smtClean="0">
                <a:hlinkClick r:id="rId4"/>
              </a:rPr>
              <a:t>Get started with visualization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/>
              <a:t>ArcGIS </a:t>
            </a:r>
            <a:r>
              <a:rPr lang="en-US" sz="2800" dirty="0" smtClean="0"/>
              <a:t>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5"/>
              </a:rPr>
              <a:t>Visualizing data in web apps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6"/>
              </a:rPr>
              <a:t>Predominance visualizations using </a:t>
            </a:r>
            <a:r>
              <a:rPr lang="en-US" sz="2800" dirty="0" smtClean="0">
                <a:hlinkClick r:id="rId6"/>
              </a:rPr>
              <a:t>Arcade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7"/>
              </a:rPr>
              <a:t>Using Arcade expressions in web apps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/>
              <a:t>Documentation</a:t>
            </a:r>
            <a:endParaRPr lang="en-US" sz="2800" dirty="0" smtClean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8"/>
              </a:rPr>
              <a:t>Renderer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ea typeface="+mn-ea"/>
                <a:cs typeface="+mn-cs"/>
                <a:hlinkClick r:id="rId9"/>
              </a:rPr>
              <a:t>Symbol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 smtClean="0"/>
          </a:p>
          <a:p>
            <a:pPr lvl="1" eaLnBrk="0" hangingPunct="0"/>
            <a:endParaRPr lang="en-US" sz="2800" dirty="0"/>
          </a:p>
        </p:txBody>
      </p:sp>
      <p:pic>
        <p:nvPicPr>
          <p:cNvPr id="2" name="Picture 1" descr="Screen Shot 2017-07-06 at 4.14.22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971800"/>
            <a:ext cx="6245528" cy="34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22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1284"/>
            <a:ext cx="12192000" cy="6859283"/>
            <a:chOff x="0" y="-1284"/>
            <a:chExt cx="12192000" cy="6859283"/>
          </a:xfrm>
        </p:grpSpPr>
        <p:sp>
          <p:nvSpPr>
            <p:cNvPr id="28" name="Rectangle 27"/>
            <p:cNvSpPr/>
            <p:nvPr/>
          </p:nvSpPr>
          <p:spPr bwMode="auto">
            <a:xfrm>
              <a:off x="0" y="0"/>
              <a:ext cx="12192000" cy="6857999"/>
            </a:xfrm>
            <a:prstGeom prst="rect">
              <a:avLst/>
            </a:prstGeom>
            <a:gradFill flip="none" rotWithShape="1">
              <a:gsLst>
                <a:gs pos="0">
                  <a:srgbClr val="2FEACE"/>
                </a:gs>
                <a:gs pos="85000">
                  <a:srgbClr val="0D228E"/>
                </a:gs>
              </a:gsLst>
              <a:lin ang="135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0400" y="-1284"/>
              <a:ext cx="5181600" cy="279983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826"/>
            <a:stretch/>
          </p:blipFill>
          <p:spPr>
            <a:xfrm>
              <a:off x="2" y="4682564"/>
              <a:ext cx="12191998" cy="2175435"/>
            </a:xfrm>
            <a:prstGeom prst="rect">
              <a:avLst/>
            </a:prstGeom>
          </p:spPr>
        </p:pic>
      </p:grpSp>
      <p:sp>
        <p:nvSpPr>
          <p:cNvPr id="8" name="Rectangle 1"/>
          <p:cNvSpPr/>
          <p:nvPr/>
        </p:nvSpPr>
        <p:spPr bwMode="auto">
          <a:xfrm>
            <a:off x="180151" y="226075"/>
            <a:ext cx="7631788" cy="790110"/>
          </a:xfrm>
          <a:custGeom>
            <a:avLst/>
            <a:gdLst>
              <a:gd name="connsiteX0" fmla="*/ 0 w 7501810"/>
              <a:gd name="connsiteY0" fmla="*/ 0 h 670756"/>
              <a:gd name="connsiteX1" fmla="*/ 7501810 w 7501810"/>
              <a:gd name="connsiteY1" fmla="*/ 0 h 670756"/>
              <a:gd name="connsiteX2" fmla="*/ 7501810 w 7501810"/>
              <a:gd name="connsiteY2" fmla="*/ 670756 h 670756"/>
              <a:gd name="connsiteX3" fmla="*/ 0 w 7501810"/>
              <a:gd name="connsiteY3" fmla="*/ 670756 h 670756"/>
              <a:gd name="connsiteX4" fmla="*/ 0 w 7501810"/>
              <a:gd name="connsiteY4" fmla="*/ 0 h 670756"/>
              <a:gd name="connsiteX0" fmla="*/ 5704 w 7507514"/>
              <a:gd name="connsiteY0" fmla="*/ 0 h 670756"/>
              <a:gd name="connsiteX1" fmla="*/ 7507514 w 7507514"/>
              <a:gd name="connsiteY1" fmla="*/ 0 h 670756"/>
              <a:gd name="connsiteX2" fmla="*/ 7507514 w 7507514"/>
              <a:gd name="connsiteY2" fmla="*/ 670756 h 670756"/>
              <a:gd name="connsiteX3" fmla="*/ 5704 w 7507514"/>
              <a:gd name="connsiteY3" fmla="*/ 670756 h 670756"/>
              <a:gd name="connsiteX4" fmla="*/ 0 w 7507514"/>
              <a:gd name="connsiteY4" fmla="*/ 563614 h 670756"/>
              <a:gd name="connsiteX5" fmla="*/ 5704 w 7507514"/>
              <a:gd name="connsiteY5" fmla="*/ 0 h 670756"/>
              <a:gd name="connsiteX0" fmla="*/ 116915 w 7618725"/>
              <a:gd name="connsiteY0" fmla="*/ 0 h 670756"/>
              <a:gd name="connsiteX1" fmla="*/ 7618725 w 7618725"/>
              <a:gd name="connsiteY1" fmla="*/ 0 h 670756"/>
              <a:gd name="connsiteX2" fmla="*/ 7618725 w 7618725"/>
              <a:gd name="connsiteY2" fmla="*/ 670756 h 670756"/>
              <a:gd name="connsiteX3" fmla="*/ 116915 w 7618725"/>
              <a:gd name="connsiteY3" fmla="*/ 670756 h 670756"/>
              <a:gd name="connsiteX4" fmla="*/ 0 w 7618725"/>
              <a:gd name="connsiteY4" fmla="*/ 563614 h 670756"/>
              <a:gd name="connsiteX5" fmla="*/ 116915 w 7618725"/>
              <a:gd name="connsiteY5" fmla="*/ 0 h 670756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631707 w 7631707"/>
              <a:gd name="connsiteY1" fmla="*/ 111211 h 781967"/>
              <a:gd name="connsiteX2" fmla="*/ 7631707 w 7631707"/>
              <a:gd name="connsiteY2" fmla="*/ 781967 h 781967"/>
              <a:gd name="connsiteX3" fmla="*/ 129897 w 7631707"/>
              <a:gd name="connsiteY3" fmla="*/ 781967 h 781967"/>
              <a:gd name="connsiteX4" fmla="*/ 12982 w 7631707"/>
              <a:gd name="connsiteY4" fmla="*/ 674825 h 781967"/>
              <a:gd name="connsiteX5" fmla="*/ 151 w 7631707"/>
              <a:gd name="connsiteY5" fmla="*/ 0 h 781967"/>
              <a:gd name="connsiteX0" fmla="*/ 151 w 7631707"/>
              <a:gd name="connsiteY0" fmla="*/ 0 h 781967"/>
              <a:gd name="connsiteX1" fmla="*/ 7278756 w 7631707"/>
              <a:gd name="connsiteY1" fmla="*/ 106415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151 w 7631707"/>
              <a:gd name="connsiteY0" fmla="*/ 0 h 781967"/>
              <a:gd name="connsiteX1" fmla="*/ 7507356 w 7631707"/>
              <a:gd name="connsiteY1" fmla="*/ 1382 h 781967"/>
              <a:gd name="connsiteX2" fmla="*/ 7631707 w 7631707"/>
              <a:gd name="connsiteY2" fmla="*/ 111211 h 781967"/>
              <a:gd name="connsiteX3" fmla="*/ 7631707 w 7631707"/>
              <a:gd name="connsiteY3" fmla="*/ 781967 h 781967"/>
              <a:gd name="connsiteX4" fmla="*/ 129897 w 7631707"/>
              <a:gd name="connsiteY4" fmla="*/ 781967 h 781967"/>
              <a:gd name="connsiteX5" fmla="*/ 12982 w 7631707"/>
              <a:gd name="connsiteY5" fmla="*/ 674825 h 781967"/>
              <a:gd name="connsiteX6" fmla="*/ 151 w 7631707"/>
              <a:gd name="connsiteY6" fmla="*/ 0 h 781967"/>
              <a:gd name="connsiteX0" fmla="*/ 232 w 7631788"/>
              <a:gd name="connsiteY0" fmla="*/ 0 h 781967"/>
              <a:gd name="connsiteX1" fmla="*/ 7507437 w 7631788"/>
              <a:gd name="connsiteY1" fmla="*/ 1382 h 781967"/>
              <a:gd name="connsiteX2" fmla="*/ 7631788 w 7631788"/>
              <a:gd name="connsiteY2" fmla="*/ 111211 h 781967"/>
              <a:gd name="connsiteX3" fmla="*/ 7631788 w 7631788"/>
              <a:gd name="connsiteY3" fmla="*/ 781967 h 781967"/>
              <a:gd name="connsiteX4" fmla="*/ 129978 w 7631788"/>
              <a:gd name="connsiteY4" fmla="*/ 781967 h 781967"/>
              <a:gd name="connsiteX5" fmla="*/ 6885 w 7631788"/>
              <a:gd name="connsiteY5" fmla="*/ 668647 h 781967"/>
              <a:gd name="connsiteX6" fmla="*/ 232 w 7631788"/>
              <a:gd name="connsiteY6" fmla="*/ 0 h 781967"/>
              <a:gd name="connsiteX0" fmla="*/ 232 w 7631788"/>
              <a:gd name="connsiteY0" fmla="*/ 8143 h 790110"/>
              <a:gd name="connsiteX1" fmla="*/ 7507437 w 7631788"/>
              <a:gd name="connsiteY1" fmla="*/ 0 h 790110"/>
              <a:gd name="connsiteX2" fmla="*/ 7631788 w 7631788"/>
              <a:gd name="connsiteY2" fmla="*/ 119354 h 790110"/>
              <a:gd name="connsiteX3" fmla="*/ 7631788 w 7631788"/>
              <a:gd name="connsiteY3" fmla="*/ 790110 h 790110"/>
              <a:gd name="connsiteX4" fmla="*/ 129978 w 7631788"/>
              <a:gd name="connsiteY4" fmla="*/ 790110 h 790110"/>
              <a:gd name="connsiteX5" fmla="*/ 6885 w 7631788"/>
              <a:gd name="connsiteY5" fmla="*/ 676790 h 790110"/>
              <a:gd name="connsiteX6" fmla="*/ 232 w 7631788"/>
              <a:gd name="connsiteY6" fmla="*/ 8143 h 79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31788" h="790110">
                <a:moveTo>
                  <a:pt x="232" y="8143"/>
                </a:moveTo>
                <a:lnTo>
                  <a:pt x="7507437" y="0"/>
                </a:lnTo>
                <a:lnTo>
                  <a:pt x="7631788" y="119354"/>
                </a:lnTo>
                <a:lnTo>
                  <a:pt x="7631788" y="790110"/>
                </a:lnTo>
                <a:lnTo>
                  <a:pt x="129978" y="790110"/>
                </a:lnTo>
                <a:lnTo>
                  <a:pt x="6885" y="676790"/>
                </a:lnTo>
                <a:cubicBezTo>
                  <a:pt x="8786" y="488919"/>
                  <a:pt x="-1669" y="196014"/>
                  <a:pt x="232" y="8143"/>
                </a:cubicBezTo>
                <a:close/>
              </a:path>
            </a:pathLst>
          </a:custGeom>
          <a:solidFill>
            <a:srgbClr val="141E8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80151" y="228737"/>
            <a:ext cx="7501811" cy="670756"/>
          </a:xfrm>
          <a:prstGeom prst="rect">
            <a:avLst/>
          </a:prstGeom>
          <a:solidFill>
            <a:srgbClr val="195FA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venirNext LT Pro Regular" panose="020B0503020202020204" pitchFamily="34" charset="0"/>
              </a:rPr>
              <a:t>Please Take Our Survey on the </a:t>
            </a:r>
            <a:r>
              <a:rPr lang="en-US" sz="2400" b="1" dirty="0">
                <a:latin typeface="AvenirNext LT Pro Regular" panose="020B0503020202020204" pitchFamily="34" charset="0"/>
              </a:rPr>
              <a:t>Esri Events App!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80831" y="1549940"/>
            <a:ext cx="2223020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Select the session </a:t>
            </a:r>
            <a:br>
              <a:rPr lang="en-US" sz="1600" b="1" dirty="0"/>
            </a:br>
            <a:r>
              <a:rPr lang="en-US" sz="1600" b="1" dirty="0"/>
              <a:t>you attended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19065" y="1565113"/>
            <a:ext cx="19469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Scroll down to find the survey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689538" y="1583890"/>
            <a:ext cx="2226845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 and Select “Submit”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711" y="1491271"/>
            <a:ext cx="2447512" cy="55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600" b="1" dirty="0"/>
              <a:t>Download the Esri Events app and find your event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30" y="2259663"/>
            <a:ext cx="1968991" cy="40060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033" y="2249054"/>
            <a:ext cx="1965041" cy="3998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01" y="2276103"/>
            <a:ext cx="1956963" cy="3981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50" y="2237288"/>
            <a:ext cx="1976039" cy="40204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117" t="11405" b="10089"/>
          <a:stretch/>
        </p:blipFill>
        <p:spPr>
          <a:xfrm>
            <a:off x="327492" y="2682240"/>
            <a:ext cx="1769067" cy="30862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11064" b="8488"/>
          <a:stretch/>
        </p:blipFill>
        <p:spPr>
          <a:xfrm>
            <a:off x="3325683" y="2625585"/>
            <a:ext cx="1777123" cy="31323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/>
          <a:srcRect t="11466" b="10427"/>
          <a:stretch/>
        </p:blipFill>
        <p:spPr>
          <a:xfrm>
            <a:off x="9805457" y="2605633"/>
            <a:ext cx="1788601" cy="31902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9"/>
          <a:srcRect t="11556" b="8753"/>
          <a:stretch/>
        </p:blipFill>
        <p:spPr>
          <a:xfrm>
            <a:off x="6606180" y="2672454"/>
            <a:ext cx="1750691" cy="3104081"/>
          </a:xfrm>
          <a:prstGeom prst="rect">
            <a:avLst/>
          </a:prstGeom>
        </p:spPr>
      </p:pic>
      <p:sp>
        <p:nvSpPr>
          <p:cNvPr id="24" name="Right Arrow 37"/>
          <p:cNvSpPr/>
          <p:nvPr/>
        </p:nvSpPr>
        <p:spPr bwMode="auto">
          <a:xfrm>
            <a:off x="8686892" y="3793788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943059" y="3881461"/>
            <a:ext cx="241621" cy="1507663"/>
            <a:chOff x="8252813" y="3716148"/>
            <a:chExt cx="189428" cy="106213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27" name="Right Arrow 30"/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1" name="Right Arrow 31"/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2" name="Right Arrow 32"/>
            <p:cNvSpPr/>
            <p:nvPr/>
          </p:nvSpPr>
          <p:spPr bwMode="auto">
            <a:xfrm rot="5400000">
              <a:off x="8074675" y="4417073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3" name="Right Arrow 37"/>
          <p:cNvSpPr/>
          <p:nvPr/>
        </p:nvSpPr>
        <p:spPr bwMode="auto">
          <a:xfrm>
            <a:off x="5496493" y="388732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4" name="Right Arrow 37"/>
          <p:cNvSpPr/>
          <p:nvPr/>
        </p:nvSpPr>
        <p:spPr bwMode="auto">
          <a:xfrm>
            <a:off x="2262383" y="3881460"/>
            <a:ext cx="853080" cy="507286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2220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0"/>
            <a:ext cx="12191996" cy="6857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9" y="2587433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57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601198" y="441212"/>
            <a:ext cx="5810917" cy="923330"/>
          </a:xfrm>
        </p:spPr>
        <p:txBody>
          <a:bodyPr/>
          <a:lstStyle/>
          <a:p>
            <a:r>
              <a:rPr lang="en-US" sz="6000" dirty="0" smtClean="0"/>
              <a:t>What can we visualize?</a:t>
            </a:r>
            <a:endParaRPr lang="en-US" sz="6000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738000" y="2639172"/>
            <a:ext cx="9073907" cy="3070071"/>
          </a:xfrm>
          <a:prstGeom prst="rect">
            <a:avLst/>
          </a:prstGeo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Where?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What?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How much?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When?</a:t>
            </a:r>
          </a:p>
          <a:p>
            <a:pPr marL="571500" indent="-571500">
              <a:buFont typeface="Arial"/>
              <a:buChar char="•"/>
            </a:pPr>
            <a:r>
              <a:rPr lang="en-US" sz="4000" b="0" dirty="0" smtClean="0"/>
              <a:t>Combinations of the above</a:t>
            </a:r>
            <a:endParaRPr lang="en-US" sz="4000" b="0" dirty="0"/>
          </a:p>
        </p:txBody>
      </p:sp>
      <p:pic>
        <p:nvPicPr>
          <p:cNvPr id="2" name="Picture 1" descr="Screen Shot 2017-07-06 at 3.03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36548"/>
            <a:ext cx="4694856" cy="3230405"/>
          </a:xfrm>
          <a:prstGeom prst="rect">
            <a:avLst/>
          </a:prstGeom>
        </p:spPr>
      </p:pic>
      <p:pic>
        <p:nvPicPr>
          <p:cNvPr id="4" name="Picture 3" descr="Screen Shot 2017-07-06 at 3.05.1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36547"/>
            <a:ext cx="4694856" cy="3230406"/>
          </a:xfrm>
          <a:prstGeom prst="rect">
            <a:avLst/>
          </a:prstGeom>
        </p:spPr>
      </p:pic>
      <p:pic>
        <p:nvPicPr>
          <p:cNvPr id="5" name="Picture 4" descr="Screen Shot 2017-07-06 at 3.05.5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23046"/>
            <a:ext cx="4714479" cy="3243907"/>
          </a:xfrm>
          <a:prstGeom prst="rect">
            <a:avLst/>
          </a:prstGeom>
        </p:spPr>
      </p:pic>
      <p:pic>
        <p:nvPicPr>
          <p:cNvPr id="19" name="Picture 18" descr="Screen Shot 2016-06-24 at 9.29.19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1" y="1523045"/>
            <a:ext cx="4764212" cy="3243908"/>
          </a:xfrm>
          <a:prstGeom prst="rect">
            <a:avLst/>
          </a:prstGeom>
        </p:spPr>
      </p:pic>
      <p:pic>
        <p:nvPicPr>
          <p:cNvPr id="6" name="Picture 5" descr="Screen Shot 2017-07-06 at 2.53.3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0" y="1523045"/>
            <a:ext cx="4764213" cy="32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4688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 smtClean="0"/>
              <a:t>Data</a:t>
            </a:r>
            <a:endParaRPr lang="en-US" sz="23900" dirty="0"/>
          </a:p>
        </p:txBody>
      </p:sp>
      <p:sp>
        <p:nvSpPr>
          <p:cNvPr id="2" name="TextBox 1"/>
          <p:cNvSpPr txBox="1"/>
          <p:nvPr/>
        </p:nvSpPr>
        <p:spPr>
          <a:xfrm>
            <a:off x="8994722" y="1415257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MapImageLayer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028" y="1220608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FeatureLayer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3875" y="514302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CSVLayer</a:t>
            </a:r>
            <a:endParaRPr lang="en-US" sz="2800" b="1" dirty="0" smtClean="0"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92775" y="522320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 smtClean="0">
                <a:ea typeface="+mn-ea"/>
                <a:cs typeface="+mn-cs"/>
              </a:rPr>
              <a:t>StreamLayer</a:t>
            </a:r>
            <a:endParaRPr lang="en-US" sz="2800" b="1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8552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Data-driven visualization</a:t>
            </a:r>
            <a:endParaRPr lang="en-US" sz="6000" dirty="0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 smtClean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 smtClean="0"/>
              <a:t>Arcade expression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FFC0"/>
                </a:solidFill>
              </a:rPr>
              <a:t>	     </a:t>
            </a:r>
            <a:r>
              <a:rPr lang="en-US" b="0" dirty="0" smtClean="0">
                <a:solidFill>
                  <a:srgbClr val="FFFFC0"/>
                </a:solidFill>
              </a:rPr>
              <a:t>Round( ($</a:t>
            </a:r>
            <a:r>
              <a:rPr lang="en-US" b="0" dirty="0" err="1" smtClean="0">
                <a:solidFill>
                  <a:srgbClr val="FFFFC0"/>
                </a:solidFill>
              </a:rPr>
              <a:t>feature.BACHELOR</a:t>
            </a:r>
            <a:r>
              <a:rPr lang="en-US" b="0" dirty="0" smtClean="0">
                <a:solidFill>
                  <a:srgbClr val="FFFFC0"/>
                </a:solidFill>
              </a:rPr>
              <a:t> + $</a:t>
            </a:r>
            <a:r>
              <a:rPr lang="en-US" b="0" dirty="0" err="1" smtClean="0">
                <a:solidFill>
                  <a:srgbClr val="FFFFC0"/>
                </a:solidFill>
              </a:rPr>
              <a:t>feature.MASTER</a:t>
            </a:r>
            <a:r>
              <a:rPr lang="en-US" b="0" dirty="0" smtClean="0">
                <a:solidFill>
                  <a:srgbClr val="FFFFC0"/>
                </a:solidFill>
              </a:rPr>
              <a:t>) / $feature.POP_25UP) );</a:t>
            </a:r>
          </a:p>
          <a:p>
            <a:pPr marL="571500" indent="-571500"/>
            <a:r>
              <a:rPr lang="en-US" sz="4000" b="0" dirty="0" smtClean="0"/>
              <a:t>JavaScript function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(graphic){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2000" b="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</a:p>
          <a:p>
            <a:pPr lvl="2" indent="0">
              <a:buFont typeface="Lucida Grande"/>
              <a:buNone/>
            </a:pPr>
            <a:r>
              <a:rPr lang="en-US" sz="2000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endParaRPr lang="en-US" sz="20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9341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12191995" cy="6857996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887636"/>
            <a:ext cx="9408035" cy="749308"/>
          </a:xfrm>
        </p:spPr>
        <p:txBody>
          <a:bodyPr>
            <a:normAutofit/>
          </a:bodyPr>
          <a:lstStyle/>
          <a:p>
            <a:pPr>
              <a:lnSpc>
                <a:spcPts val="5800"/>
              </a:lnSpc>
            </a:pPr>
            <a:r>
              <a:rPr lang="en-US" sz="6000" b="0" dirty="0" smtClean="0">
                <a:ea typeface="Avenir LT Std 55 Roman" charset="0"/>
                <a:cs typeface="Avenir LT Std 55 Roman" charset="0"/>
              </a:rPr>
              <a:t>Renderers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909175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2058971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ClassBreaksRenderer</a:t>
            </a:r>
            <a:endParaRPr lang="en-US" sz="3200" b="0" dirty="0"/>
          </a:p>
        </p:txBody>
      </p:sp>
      <p:pic>
        <p:nvPicPr>
          <p:cNvPr id="11" name="Picture 10" descr="Screen Shot 2016-06-09 at 1.49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43" y="4043958"/>
            <a:ext cx="5409547" cy="2673684"/>
          </a:xfrm>
          <a:prstGeom prst="rect">
            <a:avLst/>
          </a:prstGeom>
        </p:spPr>
      </p:pic>
      <p:pic>
        <p:nvPicPr>
          <p:cNvPr id="4" name="Picture 3" descr="Screen Shot 2017-07-06 at 3.03.2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2891075"/>
            <a:ext cx="4153104" cy="2857640"/>
          </a:xfrm>
          <a:prstGeom prst="rect">
            <a:avLst/>
          </a:prstGeom>
        </p:spPr>
      </p:pic>
      <p:pic>
        <p:nvPicPr>
          <p:cNvPr id="7" name="Picture 6" descr="Screen Shot 2017-07-06 at 3.05.1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61" y="1081834"/>
            <a:ext cx="4068333" cy="27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09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1527686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7-07-01 at 4.5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7" name="Picture 6" descr="Screen Shot 2017-07-01 at 5.09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2" name="Picture 11" descr="Screen Shot 2017-07-01 at 4.48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07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 smtClean="0"/>
              <a:t>Renderers</a:t>
            </a:r>
            <a:endParaRPr lang="en-US" sz="600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 smtClean="0">
                <a:solidFill>
                  <a:srgbClr val="FFFFFF"/>
                </a:solidFill>
              </a:rPr>
              <a:t>Visual Variables</a:t>
            </a:r>
            <a:endParaRPr lang="en-US" sz="36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 smtClean="0"/>
              <a:t>Rotation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  <a:endParaRPr lang="en-US" sz="2800" kern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Screen Shot 2017-07-06 at 3.14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7" name="Picture 6" descr="Screen Shot 2017-07-06 at 3.15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2" name="Picture 1" descr="Screen Shot 2017-07-06 at 2.53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4" name="Picture 3" descr="Screen Shot 2017-07-06 at 3.05.1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20" name="Picture 19" descr="Screen Shot 2016-06-21 at 5.37.43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8" name="Picture 7" descr="Screen Shot 2017-07-08 at 12.18.55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7777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Default Theme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sri_Corporate_Template-Dark" id="{0C0D75C2-D9DF-8C49-86F8-F2DC66D89890}" vid="{2BE2C959-104A-BF4C-8198-B233A7335970}"/>
    </a:ext>
  </a:extLst>
</a:theme>
</file>

<file path=ppt/theme/theme3.xml><?xml version="1.0" encoding="utf-8"?>
<a:theme xmlns:a="http://schemas.openxmlformats.org/drawingml/2006/main" name="uc2017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Esri_Corporate_Template-Dark" id="{62A57839-816C-DD40-89BF-1C32BC75980C}" vid="{B3749CB9-E79A-FB42-8D76-A7C3AB67D11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98D26B3FE47540B846DEE04C6C189E" ma:contentTypeVersion="3" ma:contentTypeDescription="Create a new document." ma:contentTypeScope="" ma:versionID="a7de433f1650f1652c98ccbdfacec4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f7914bddd9b68a34ec1b2f13fddefd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10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DC2E64D-FFC3-445E-A866-133C2C73F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50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</Words>
  <Application>Microsoft Macintosh PowerPoint</Application>
  <PresentationFormat>Custom</PresentationFormat>
  <Paragraphs>107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Esri_Corporate_Template-Dark</vt:lpstr>
      <vt:lpstr>Default Theme</vt:lpstr>
      <vt:lpstr>uc2017</vt:lpstr>
      <vt:lpstr>2D Visualization with the ArcGIS API for JavaScript</vt:lpstr>
      <vt:lpstr>API Overview</vt:lpstr>
      <vt:lpstr>What can we visualize?</vt:lpstr>
      <vt:lpstr>Data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Symbols</vt:lpstr>
      <vt:lpstr>PowerPoint Presentation</vt:lpstr>
      <vt:lpstr>PowerPoint Presentation</vt:lpstr>
      <vt:lpstr>Examples</vt:lpstr>
      <vt:lpstr>Visual variables</vt:lpstr>
      <vt:lpstr>Multivariate visualizations</vt:lpstr>
      <vt:lpstr>Predominance using Arcade</vt:lpstr>
      <vt:lpstr>Data exploration</vt:lpstr>
      <vt:lpstr>Clustering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2017-03-14T19:48:56Z</dcterms:created>
  <dcterms:modified xsi:type="dcterms:W3CDTF">2017-07-10T15:51:34Z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0x010100AA98D26B3FE47540B846DEE04C6C189E</vt:lpwstr>
  </property>
</Properties>
</file>